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9"/>
  </p:notesMasterIdLst>
  <p:sldIdLst>
    <p:sldId id="256" r:id="rId2"/>
    <p:sldId id="317" r:id="rId3"/>
    <p:sldId id="330" r:id="rId4"/>
    <p:sldId id="258" r:id="rId5"/>
    <p:sldId id="265" r:id="rId6"/>
    <p:sldId id="266" r:id="rId7"/>
    <p:sldId id="299" r:id="rId8"/>
    <p:sldId id="324" r:id="rId9"/>
    <p:sldId id="263" r:id="rId10"/>
    <p:sldId id="292" r:id="rId11"/>
    <p:sldId id="270" r:id="rId12"/>
    <p:sldId id="271" r:id="rId13"/>
    <p:sldId id="272" r:id="rId14"/>
    <p:sldId id="273" r:id="rId15"/>
    <p:sldId id="319" r:id="rId16"/>
    <p:sldId id="315" r:id="rId17"/>
    <p:sldId id="316" r:id="rId18"/>
    <p:sldId id="323" r:id="rId19"/>
    <p:sldId id="325" r:id="rId20"/>
    <p:sldId id="326" r:id="rId21"/>
    <p:sldId id="327" r:id="rId22"/>
    <p:sldId id="328" r:id="rId23"/>
    <p:sldId id="329" r:id="rId24"/>
    <p:sldId id="322" r:id="rId25"/>
    <p:sldId id="309" r:id="rId26"/>
    <p:sldId id="311" r:id="rId27"/>
    <p:sldId id="312" r:id="rId28"/>
  </p:sldIdLst>
  <p:sldSz cx="9144000" cy="6858000" type="screen4x3"/>
  <p:notesSz cx="6858000" cy="9144000"/>
  <p:embeddedFontLs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Constantia" pitchFamily="18" charset="0"/>
      <p:regular r:id="rId34"/>
      <p:bold r:id="rId35"/>
      <p:italic r:id="rId36"/>
      <p:boldItalic r:id="rId37"/>
    </p:embeddedFont>
    <p:embeddedFont>
      <p:font typeface="Wingdings 2" pitchFamily="18" charset="2"/>
      <p:regular r:id="rId38"/>
    </p:embeddedFont>
    <p:embeddedFont>
      <p:font typeface="MT Extra" pitchFamily="18" charset="2"/>
      <p:regular r:id="rId39"/>
    </p:embeddedFont>
    <p:embeddedFont>
      <p:font typeface="宋体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94660"/>
  </p:normalViewPr>
  <p:slideViewPr>
    <p:cSldViewPr>
      <p:cViewPr varScale="1">
        <p:scale>
          <a:sx n="51" d="100"/>
          <a:sy n="51" d="100"/>
        </p:scale>
        <p:origin x="-120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91932-FFB6-4B1C-82B6-5C73CB8EF790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60562-6878-45E1-B29F-1DE686CF6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8DC35D-183F-4697-81CA-EDDC074C38DD}" type="slidenum">
              <a:rPr lang="en-US"/>
              <a:pPr/>
              <a:t>7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36F6E4C-ADE6-4012-BBEA-2AA3E6195541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028C95-0564-4E41-834F-4CF62AB511E7}" type="slidenum">
              <a:rPr lang="en-US"/>
              <a:pPr/>
              <a:t>18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5CE2F-8982-4BB3-B3D0-D560D4AEB61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DF48-CBC0-4058-A498-242574AA639F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206F-93E1-436C-8A25-3728427E7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DF48-CBC0-4058-A498-242574AA639F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206F-93E1-436C-8A25-3728427E7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DF48-CBC0-4058-A498-242574AA639F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206F-93E1-436C-8A25-3728427E7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1948D2A-33BE-44E0-BE7C-F172287FC4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369882-7009-4689-9BC3-105DCEEB76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DF48-CBC0-4058-A498-242574AA639F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206F-93E1-436C-8A25-3728427E7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DF48-CBC0-4058-A498-242574AA639F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206F-93E1-436C-8A25-3728427E7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DF48-CBC0-4058-A498-242574AA639F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206F-93E1-436C-8A25-3728427E7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DF48-CBC0-4058-A498-242574AA639F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206F-93E1-436C-8A25-3728427E7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DF48-CBC0-4058-A498-242574AA639F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206F-93E1-436C-8A25-3728427E7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DF48-CBC0-4058-A498-242574AA639F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206F-93E1-436C-8A25-3728427E7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DF48-CBC0-4058-A498-242574AA639F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206F-93E1-436C-8A25-3728427E7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DF48-CBC0-4058-A498-242574AA639F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F31206F-93E1-436C-8A25-3728427E7A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09DF48-CBC0-4058-A498-242574AA639F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31206F-93E1-436C-8A25-3728427E7AE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75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8.png"/><Relationship Id="rId9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vmware-host\Shared%20Folders\pjovanovic\Documents\Zemun2012\ppt\flyby_large.m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851648" cy="2971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Strong gravity and relativistic accretion disks around </a:t>
            </a:r>
            <a:r>
              <a:rPr lang="en-US" dirty="0" err="1" smtClean="0"/>
              <a:t>supermassive</a:t>
            </a:r>
            <a:r>
              <a:rPr lang="en-US" dirty="0" smtClean="0"/>
              <a:t> black holes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962400"/>
            <a:ext cx="7854696" cy="18288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Predrag</a:t>
            </a:r>
            <a:r>
              <a:rPr lang="en-US" sz="4000" dirty="0" smtClean="0"/>
              <a:t> </a:t>
            </a:r>
            <a:r>
              <a:rPr lang="en-US" sz="4000" dirty="0" err="1" smtClean="0"/>
              <a:t>Jovanović</a:t>
            </a:r>
            <a:endParaRPr lang="en-US" sz="4000" dirty="0" smtClean="0"/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Astronomical Observatory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Belgrade, Serbia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Content Placeholder 5" descr="fig53_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14400" y="381000"/>
            <a:ext cx="7528560" cy="3557016"/>
          </a:xfr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212" y="5181600"/>
            <a:ext cx="358298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412" y="6019800"/>
            <a:ext cx="4040188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038600"/>
            <a:ext cx="12525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738" y="4648200"/>
            <a:ext cx="3573462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Content Placeholder 4"/>
          <p:cNvSpPr txBox="1">
            <a:spLocks noChangeArrowheads="1"/>
          </p:cNvSpPr>
          <p:nvPr/>
        </p:nvSpPr>
        <p:spPr bwMode="auto">
          <a:xfrm>
            <a:off x="4876800" y="42672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dirty="0" smtClean="0"/>
              <a:t>Surface emissivity of the disk:</a:t>
            </a:r>
            <a:endParaRPr lang="ru-RU" dirty="0" smtClean="0"/>
          </a:p>
        </p:txBody>
      </p:sp>
      <p:graphicFrame>
        <p:nvGraphicFramePr>
          <p:cNvPr id="47109" name="Object 2"/>
          <p:cNvGraphicFramePr>
            <a:graphicFrameLocks noChangeAspect="1"/>
          </p:cNvGraphicFramePr>
          <p:nvPr/>
        </p:nvGraphicFramePr>
        <p:xfrm>
          <a:off x="4978400" y="4724400"/>
          <a:ext cx="1270000" cy="368300"/>
        </p:xfrm>
        <a:graphic>
          <a:graphicData uri="http://schemas.openxmlformats.org/presentationml/2006/ole">
            <p:oleObj spid="_x0000_s47109" name="Equation" r:id="rId8" imgW="1269720" imgH="368280" progId="Equation.DSMT4">
              <p:embed/>
            </p:oleObj>
          </a:graphicData>
        </a:graphic>
      </p:graphicFrame>
      <p:sp>
        <p:nvSpPr>
          <p:cNvPr id="16" name="Content Placeholder 4"/>
          <p:cNvSpPr txBox="1">
            <a:spLocks noChangeArrowheads="1"/>
          </p:cNvSpPr>
          <p:nvPr/>
        </p:nvSpPr>
        <p:spPr bwMode="auto">
          <a:xfrm>
            <a:off x="4876800" y="5257800"/>
            <a:ext cx="259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dirty="0" smtClean="0"/>
              <a:t>Total observed flux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47110" name="Object 3"/>
          <p:cNvGraphicFramePr>
            <a:graphicFrameLocks noChangeAspect="1"/>
          </p:cNvGraphicFramePr>
          <p:nvPr/>
        </p:nvGraphicFramePr>
        <p:xfrm>
          <a:off x="4953000" y="5638800"/>
          <a:ext cx="3962400" cy="660400"/>
        </p:xfrm>
        <a:graphic>
          <a:graphicData uri="http://schemas.openxmlformats.org/presentationml/2006/ole">
            <p:oleObj spid="_x0000_s47110" name="Equation" r:id="rId9" imgW="3962160" imgH="660240" progId="Equation.DSMT4">
              <p:embed/>
            </p:oleObj>
          </a:graphicData>
        </a:graphic>
      </p:graphicFrame>
      <p:graphicFrame>
        <p:nvGraphicFramePr>
          <p:cNvPr id="47111" name="Object 4"/>
          <p:cNvGraphicFramePr>
            <a:graphicFrameLocks noChangeAspect="1"/>
          </p:cNvGraphicFramePr>
          <p:nvPr/>
        </p:nvGraphicFramePr>
        <p:xfrm>
          <a:off x="8013700" y="5943600"/>
          <a:ext cx="863600" cy="800100"/>
        </p:xfrm>
        <a:graphic>
          <a:graphicData uri="http://schemas.openxmlformats.org/presentationml/2006/ole">
            <p:oleObj spid="_x0000_s47111" name="Equation" r:id="rId10" imgW="863280" imgH="79992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Numerical simulations of a highly inclined accretion disk (</a:t>
            </a:r>
            <a:r>
              <a:rPr lang="en-US" sz="2400" i="1" dirty="0" err="1" smtClean="0"/>
              <a:t>i</a:t>
            </a:r>
            <a:r>
              <a:rPr lang="en-US" sz="2400" i="1" dirty="0" smtClean="0"/>
              <a:t>=</a:t>
            </a:r>
            <a:r>
              <a:rPr lang="en-US" sz="2400" dirty="0" smtClean="0"/>
              <a:t>75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) for different values of angular momentum parameter </a:t>
            </a:r>
            <a:r>
              <a:rPr lang="en-US" sz="2400" i="1" dirty="0" smtClean="0"/>
              <a:t>a </a:t>
            </a:r>
            <a:r>
              <a:rPr lang="en-US" sz="2400" dirty="0" smtClean="0"/>
              <a:t>(left) and the corresponding profiles of the Fe K</a:t>
            </a:r>
            <a:r>
              <a:rPr lang="el-GR" sz="2400" dirty="0" smtClean="0"/>
              <a:t>α </a:t>
            </a:r>
            <a:r>
              <a:rPr lang="en-US" sz="2400" dirty="0" smtClean="0"/>
              <a:t>line (right)</a:t>
            </a:r>
          </a:p>
        </p:txBody>
      </p:sp>
      <p:pic>
        <p:nvPicPr>
          <p:cNvPr id="19459" name="Content Placeholder 3" descr="s-k-compres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1828800"/>
            <a:ext cx="6450013" cy="483711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3" descr="schw-compres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1828800"/>
            <a:ext cx="6450013" cy="4837113"/>
          </a:xfrm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Numerical simulations of an accretion disk in Schwarzschild metric for different inclination angles </a:t>
            </a:r>
            <a:r>
              <a:rPr lang="en-US" sz="2400" i="1" dirty="0" err="1" smtClean="0"/>
              <a:t>i</a:t>
            </a:r>
            <a:r>
              <a:rPr lang="en-US" sz="2400" dirty="0" smtClean="0"/>
              <a:t> (left) and the corresponding profiles of the Fe K</a:t>
            </a:r>
            <a:r>
              <a:rPr lang="el-GR" sz="2400" dirty="0" smtClean="0"/>
              <a:t>α </a:t>
            </a:r>
            <a:r>
              <a:rPr lang="en-US" sz="2400" dirty="0" smtClean="0"/>
              <a:t>line (right)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3" descr="kerr-compres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1828800"/>
            <a:ext cx="6526213" cy="4894263"/>
          </a:xfrm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86800" cy="1143000"/>
          </a:xfrm>
        </p:spPr>
        <p:txBody>
          <a:bodyPr/>
          <a:lstStyle/>
          <a:p>
            <a:pPr eaLnBrk="1" hangingPunct="1"/>
            <a:r>
              <a:rPr lang="en-US" sz="2400" smtClean="0"/>
              <a:t>Numerical simulations of an accretion disk in Kerr metric with angular momentum parameter </a:t>
            </a:r>
            <a:r>
              <a:rPr lang="en-US" sz="2400" i="1" smtClean="0"/>
              <a:t>a = </a:t>
            </a:r>
            <a:r>
              <a:rPr lang="en-US" sz="2400" smtClean="0"/>
              <a:t>0.998 for different inclination angles </a:t>
            </a:r>
            <a:r>
              <a:rPr lang="en-US" sz="2400" i="1" smtClean="0"/>
              <a:t>i</a:t>
            </a:r>
            <a:r>
              <a:rPr lang="en-US" sz="2400" smtClean="0"/>
              <a:t> (left) and the corresponding profiles of the Fe K</a:t>
            </a:r>
            <a:r>
              <a:rPr lang="el-GR" sz="2400" smtClean="0"/>
              <a:t>α </a:t>
            </a:r>
            <a:r>
              <a:rPr lang="en-US" sz="2400" smtClean="0"/>
              <a:t>line (right)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3" descr="fig3a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400" y="182563"/>
            <a:ext cx="6527800" cy="3184525"/>
          </a:xfrm>
          <a:solidFill>
            <a:schemeClr val="bg1"/>
          </a:solidFill>
        </p:spPr>
      </p:pic>
      <p:pic>
        <p:nvPicPr>
          <p:cNvPr id="22531" name="Picture 4" descr="fig3c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" y="3475038"/>
            <a:ext cx="6527800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6477000" y="649288"/>
            <a:ext cx="2667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i="1" dirty="0"/>
              <a:t>Left: </a:t>
            </a:r>
            <a:r>
              <a:rPr lang="en-US" dirty="0"/>
              <a:t>illustrations of </a:t>
            </a:r>
            <a:r>
              <a:rPr lang="en-US" dirty="0" smtClean="0"/>
              <a:t>the Fe </a:t>
            </a:r>
            <a:r>
              <a:rPr lang="en-US" dirty="0" err="1"/>
              <a:t>Kα</a:t>
            </a:r>
            <a:r>
              <a:rPr lang="en-US" dirty="0"/>
              <a:t> line </a:t>
            </a:r>
            <a:r>
              <a:rPr lang="en-US" dirty="0" smtClean="0"/>
              <a:t>emitting region </a:t>
            </a:r>
            <a:r>
              <a:rPr lang="en-US" dirty="0"/>
              <a:t>in form of </a:t>
            </a:r>
            <a:r>
              <a:rPr lang="en-US" dirty="0" smtClean="0"/>
              <a:t>narrow ring</a:t>
            </a:r>
            <a:endParaRPr lang="en-US" i="1" dirty="0"/>
          </a:p>
          <a:p>
            <a:pPr eaLnBrk="0" hangingPunct="0"/>
            <a:r>
              <a:rPr lang="en-US" i="1" dirty="0"/>
              <a:t>Right: </a:t>
            </a:r>
            <a:r>
              <a:rPr lang="en-US" dirty="0"/>
              <a:t>the corresponding Fe </a:t>
            </a:r>
            <a:r>
              <a:rPr lang="en-US" dirty="0" err="1"/>
              <a:t>K</a:t>
            </a:r>
            <a:r>
              <a:rPr lang="en-US" i="1" dirty="0" err="1"/>
              <a:t>α</a:t>
            </a:r>
            <a:r>
              <a:rPr lang="en-US" i="1" dirty="0"/>
              <a:t> </a:t>
            </a:r>
            <a:r>
              <a:rPr lang="en-US" dirty="0"/>
              <a:t>line profiles.</a:t>
            </a:r>
          </a:p>
        </p:txBody>
      </p:sp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6858000" y="5181600"/>
            <a:ext cx="2133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P. Jovanović &amp;</a:t>
            </a:r>
          </a:p>
          <a:p>
            <a:pPr eaLnBrk="0" hangingPunct="0"/>
            <a:r>
              <a:rPr lang="en-US"/>
              <a:t>L. Č. Popović, 2008, </a:t>
            </a:r>
            <a:r>
              <a:rPr lang="de-DE" i="1"/>
              <a:t>Fortschr. Phys</a:t>
            </a:r>
            <a:r>
              <a:rPr lang="de-DE"/>
              <a:t>. </a:t>
            </a:r>
            <a:r>
              <a:rPr lang="de-DE" b="1"/>
              <a:t>56</a:t>
            </a:r>
            <a:r>
              <a:rPr lang="de-DE"/>
              <a:t>, No. 4 – 5, 456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_Page_1.jpg"/>
          <p:cNvPicPr>
            <a:picLocks noChangeAspect="1"/>
          </p:cNvPicPr>
          <p:nvPr/>
        </p:nvPicPr>
        <p:blipFill>
          <a:blip r:embed="rId2" cstate="print"/>
          <a:srcRect l="3628" t="2565" r="7255" b="48739"/>
          <a:stretch>
            <a:fillRect/>
          </a:stretch>
        </p:blipFill>
        <p:spPr>
          <a:xfrm>
            <a:off x="1185674" y="152400"/>
            <a:ext cx="6739126" cy="5207505"/>
          </a:xfrm>
          <a:prstGeom prst="rect">
            <a:avLst/>
          </a:prstGeom>
        </p:spPr>
      </p:pic>
      <p:pic>
        <p:nvPicPr>
          <p:cNvPr id="6" name="Picture 5" descr="y_Page_2.jpg"/>
          <p:cNvPicPr>
            <a:picLocks noChangeAspect="1"/>
          </p:cNvPicPr>
          <p:nvPr/>
        </p:nvPicPr>
        <p:blipFill>
          <a:blip r:embed="rId3" cstate="print"/>
          <a:srcRect l="1209" t="35913" r="9674" b="53014"/>
          <a:stretch>
            <a:fillRect/>
          </a:stretch>
        </p:blipFill>
        <p:spPr>
          <a:xfrm>
            <a:off x="1219200" y="5334000"/>
            <a:ext cx="6739371" cy="11841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6" descr="fig1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637614"/>
            <a:ext cx="4442155" cy="308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7" descr="fig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5645" y="1637614"/>
            <a:ext cx="4442155" cy="308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9"/>
          <p:cNvSpPr txBox="1">
            <a:spLocks noChangeArrowheads="1"/>
          </p:cNvSpPr>
          <p:nvPr/>
        </p:nvSpPr>
        <p:spPr bwMode="auto">
          <a:xfrm>
            <a:off x="228600" y="4988593"/>
            <a:ext cx="8686800" cy="72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783" tIns="54891" rIns="109783" bIns="54891">
            <a:spAutoFit/>
          </a:bodyPr>
          <a:lstStyle/>
          <a:p>
            <a:pPr algn="just" defTabSz="1095375"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 smtClean="0"/>
              <a:t>Modeled </a:t>
            </a:r>
            <a:r>
              <a:rPr lang="en-US" sz="2000" dirty="0"/>
              <a:t>Fe </a:t>
            </a:r>
            <a:r>
              <a:rPr lang="en-US" sz="2000" dirty="0" err="1"/>
              <a:t>Kα</a:t>
            </a:r>
            <a:r>
              <a:rPr lang="en-US" sz="2000" dirty="0"/>
              <a:t> spectral line profiles for several values of angular momentum parameter </a:t>
            </a:r>
            <a:r>
              <a:rPr lang="en-US" sz="2000" i="1" dirty="0"/>
              <a:t>a</a:t>
            </a:r>
            <a:r>
              <a:rPr lang="en-US" sz="2000" dirty="0"/>
              <a:t>, and for inclination angle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i="1" dirty="0" err="1">
                <a:cs typeface="Times New Roman" pitchFamily="18" charset="0"/>
              </a:rPr>
              <a:t>i</a:t>
            </a:r>
            <a:r>
              <a:rPr lang="en-US" sz="2000" dirty="0">
                <a:cs typeface="Times New Roman" pitchFamily="18" charset="0"/>
              </a:rPr>
              <a:t> = 20º </a:t>
            </a:r>
            <a:r>
              <a:rPr lang="en-US" sz="2000" dirty="0" smtClean="0">
                <a:cs typeface="Times New Roman" pitchFamily="18" charset="0"/>
              </a:rPr>
              <a:t>(left) </a:t>
            </a:r>
            <a:r>
              <a:rPr lang="en-US" sz="2000" dirty="0">
                <a:cs typeface="Times New Roman" pitchFamily="18" charset="0"/>
              </a:rPr>
              <a:t>and </a:t>
            </a:r>
            <a:r>
              <a:rPr lang="en-US" sz="2000" i="1" dirty="0" err="1">
                <a:cs typeface="Times New Roman" pitchFamily="18" charset="0"/>
              </a:rPr>
              <a:t>i</a:t>
            </a:r>
            <a:r>
              <a:rPr lang="en-US" sz="2000" dirty="0">
                <a:cs typeface="Times New Roman" pitchFamily="18" charset="0"/>
              </a:rPr>
              <a:t> = 40º </a:t>
            </a:r>
            <a:r>
              <a:rPr lang="en-US" sz="2000" dirty="0" smtClean="0">
                <a:cs typeface="Times New Roman" pitchFamily="18" charset="0"/>
              </a:rPr>
              <a:t>(right)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6076890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Jovanović</a:t>
            </a:r>
            <a:r>
              <a:rPr lang="en-US" sz="2000" dirty="0" smtClean="0"/>
              <a:t>, </a:t>
            </a:r>
            <a:r>
              <a:rPr lang="en-US" sz="2000" dirty="0" err="1" smtClean="0"/>
              <a:t>Borka</a:t>
            </a:r>
            <a:r>
              <a:rPr lang="en-US" sz="2000" dirty="0" smtClean="0"/>
              <a:t> </a:t>
            </a:r>
            <a:r>
              <a:rPr lang="en-US" sz="2000" dirty="0" err="1" smtClean="0"/>
              <a:t>Jovanović</a:t>
            </a:r>
            <a:r>
              <a:rPr lang="en-US" sz="2000" dirty="0" smtClean="0"/>
              <a:t>, </a:t>
            </a:r>
            <a:r>
              <a:rPr lang="en-US" sz="2000" dirty="0" err="1" smtClean="0"/>
              <a:t>Borka</a:t>
            </a:r>
            <a:r>
              <a:rPr lang="en-US" sz="2000" dirty="0" smtClean="0"/>
              <a:t>, 2011, Baltic Astronomy, 20, 468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3C405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6591" y="762000"/>
            <a:ext cx="599720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7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28600" y="5257800"/>
            <a:ext cx="8686800" cy="103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783" tIns="54891" rIns="109783" bIns="54891">
            <a:spAutoFit/>
          </a:bodyPr>
          <a:lstStyle/>
          <a:p>
            <a:pPr algn="just" defTabSz="1095375"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Observations </a:t>
            </a:r>
            <a:r>
              <a:rPr lang="en-US" sz="2000" dirty="0">
                <a:solidFill>
                  <a:schemeClr val="tx1"/>
                </a:solidFill>
              </a:rPr>
              <a:t>of the Fe </a:t>
            </a:r>
            <a:r>
              <a:rPr lang="en-US" sz="2000" dirty="0" err="1">
                <a:solidFill>
                  <a:schemeClr val="tx1"/>
                </a:solidFill>
              </a:rPr>
              <a:t>Kα</a:t>
            </a:r>
            <a:r>
              <a:rPr lang="en-US" sz="2000" dirty="0">
                <a:solidFill>
                  <a:schemeClr val="tx1"/>
                </a:solidFill>
              </a:rPr>
              <a:t> line in the case of the nucleus of Cygnus A (3C 405) (</a:t>
            </a:r>
            <a:r>
              <a:rPr lang="sr-Latn-CS" sz="2000" dirty="0">
                <a:solidFill>
                  <a:schemeClr val="tx1"/>
                </a:solidFill>
              </a:rPr>
              <a:t>black </a:t>
            </a:r>
            <a:r>
              <a:rPr lang="en-US" sz="2000" dirty="0">
                <a:solidFill>
                  <a:schemeClr val="tx1"/>
                </a:solidFill>
              </a:rPr>
              <a:t>crosses with error bars) observed by </a:t>
            </a:r>
            <a:r>
              <a:rPr lang="en-US" sz="2000" dirty="0" smtClean="0">
                <a:solidFill>
                  <a:schemeClr val="tx1"/>
                </a:solidFill>
              </a:rPr>
              <a:t>Chandra</a:t>
            </a:r>
            <a:r>
              <a:rPr lang="sr-Latn-CS" sz="2000" dirty="0" smtClean="0">
                <a:solidFill>
                  <a:schemeClr val="tx1"/>
                </a:solidFill>
              </a:rPr>
              <a:t>,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and the corresponding simulated profiles for 4 different values of black hole spin (solid color lines)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6381690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Jovanović</a:t>
            </a:r>
            <a:r>
              <a:rPr lang="en-US" sz="2000" dirty="0" smtClean="0"/>
              <a:t>, </a:t>
            </a:r>
            <a:r>
              <a:rPr lang="en-US" sz="2000" dirty="0" err="1" smtClean="0"/>
              <a:t>Borka</a:t>
            </a:r>
            <a:r>
              <a:rPr lang="en-US" sz="2000" dirty="0" smtClean="0"/>
              <a:t> </a:t>
            </a:r>
            <a:r>
              <a:rPr lang="en-US" sz="2000" dirty="0" err="1" smtClean="0"/>
              <a:t>Jovanović</a:t>
            </a:r>
            <a:r>
              <a:rPr lang="en-US" sz="2000" dirty="0" smtClean="0"/>
              <a:t>, </a:t>
            </a:r>
            <a:r>
              <a:rPr lang="en-US" sz="2000" dirty="0" err="1" smtClean="0"/>
              <a:t>Borka</a:t>
            </a:r>
            <a:r>
              <a:rPr lang="en-US" sz="2000" dirty="0" smtClean="0"/>
              <a:t>, 2011, Baltic Astronomy, 20, 468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85800"/>
            <a:ext cx="70866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Observed variability of the Fe K</a:t>
            </a:r>
            <a:r>
              <a:rPr lang="el-GR" sz="4000" dirty="0" smtClean="0"/>
              <a:t>α</a:t>
            </a:r>
            <a:r>
              <a:rPr lang="en-US" sz="4000" dirty="0" smtClean="0"/>
              <a:t> line</a:t>
            </a:r>
            <a:endParaRPr lang="en-US" sz="4000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629400" y="5105400"/>
            <a:ext cx="2438400" cy="1295400"/>
          </a:xfrm>
        </p:spPr>
        <p:txBody>
          <a:bodyPr>
            <a:normAutofit lnSpcReduction="10000"/>
          </a:bodyPr>
          <a:lstStyle/>
          <a:p>
            <a:pPr indent="0">
              <a:spcBef>
                <a:spcPts val="0"/>
              </a:spcBef>
              <a:buNone/>
            </a:pPr>
            <a:r>
              <a:rPr lang="en-US" sz="2000" dirty="0" smtClean="0"/>
              <a:t>Reynolds, C. S., Nowak, M. A. 2003, </a:t>
            </a:r>
            <a:r>
              <a:rPr lang="en-US" sz="2000" i="1" dirty="0" smtClean="0"/>
              <a:t>Physics Reports</a:t>
            </a:r>
            <a:r>
              <a:rPr lang="en-US" sz="2000" dirty="0" smtClean="0"/>
              <a:t>, 377, 389</a:t>
            </a:r>
            <a:endParaRPr lang="en-US" sz="2000" dirty="0"/>
          </a:p>
        </p:txBody>
      </p:sp>
      <p:pic>
        <p:nvPicPr>
          <p:cNvPr id="30726" name="Picture 6" descr="mcg-6-30-15variabilit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5714" y="1935480"/>
            <a:ext cx="6199886" cy="4693920"/>
          </a:xfrm>
          <a:noFill/>
          <a:ln/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898650" y="1690687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1994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4870450" y="1690687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1997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 rot="16200000">
            <a:off x="-319882" y="2956718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Time-</a:t>
            </a:r>
            <a:r>
              <a:rPr lang="en-US" b="1" dirty="0" err="1"/>
              <a:t>avg</a:t>
            </a:r>
            <a:endParaRPr lang="en-US" b="1" dirty="0"/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 rot="16200000">
            <a:off x="-186532" y="4842668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Peculiar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34200" y="22098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MCG-6-30-15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4" name="Object 2"/>
          <p:cNvGraphicFramePr>
            <a:graphicFrameLocks noChangeAspect="1"/>
          </p:cNvGraphicFramePr>
          <p:nvPr/>
        </p:nvGraphicFramePr>
        <p:xfrm>
          <a:off x="266700" y="1828800"/>
          <a:ext cx="2667000" cy="1600200"/>
        </p:xfrm>
        <a:graphic>
          <a:graphicData uri="http://schemas.openxmlformats.org/presentationml/2006/ole">
            <p:oleObj spid="_x0000_s72706" name="Equation" r:id="rId3" imgW="2666880" imgH="1600200" progId="Equation.DSMT4">
              <p:embed/>
            </p:oleObj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3657600"/>
            <a:ext cx="2971800" cy="1892826"/>
          </a:xfr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Numerical simulations of emissivity perturbations along the receding (top) and approaching (bottom) side of the disk in Schwarzschild metric</a:t>
            </a:r>
          </a:p>
        </p:txBody>
      </p:sp>
      <p:pic>
        <p:nvPicPr>
          <p:cNvPr id="6" name="Content Placeholder 7" descr="model2_schw_p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352800" y="285750"/>
            <a:ext cx="5734050" cy="3219450"/>
          </a:xfrm>
        </p:spPr>
      </p:pic>
      <p:pic>
        <p:nvPicPr>
          <p:cNvPr id="7" name="Content Placeholder 3" descr="model2_schw_m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3562350"/>
            <a:ext cx="57340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2400" y="57150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Jovanović</a:t>
            </a:r>
            <a:r>
              <a:rPr lang="en-US" dirty="0" smtClean="0"/>
              <a:t>, P., </a:t>
            </a:r>
            <a:r>
              <a:rPr lang="en-US" dirty="0" err="1" smtClean="0"/>
              <a:t>Popović</a:t>
            </a:r>
            <a:r>
              <a:rPr lang="en-US" dirty="0" smtClean="0"/>
              <a:t>, L. Č., </a:t>
            </a:r>
            <a:r>
              <a:rPr lang="en-US" dirty="0" err="1" smtClean="0"/>
              <a:t>Stalevski</a:t>
            </a:r>
            <a:r>
              <a:rPr lang="en-US" dirty="0" smtClean="0"/>
              <a:t>, M., </a:t>
            </a:r>
            <a:r>
              <a:rPr lang="en-US" dirty="0" err="1" smtClean="0"/>
              <a:t>Shapovalova</a:t>
            </a:r>
            <a:r>
              <a:rPr lang="en-US" dirty="0" smtClean="0"/>
              <a:t>, A. I. 2010. </a:t>
            </a:r>
            <a:r>
              <a:rPr lang="en-US" i="1" dirty="0" err="1" smtClean="0"/>
              <a:t>ApJ</a:t>
            </a:r>
            <a:r>
              <a:rPr lang="en-US" dirty="0" smtClean="0"/>
              <a:t>, 718, 168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76200"/>
            <a:ext cx="2971800" cy="14478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>
              <a:spcBef>
                <a:spcPct val="0"/>
              </a:spcBef>
            </a:pPr>
            <a:r>
              <a:rPr lang="en-US" sz="32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ariations due to </a:t>
            </a:r>
            <a:r>
              <a:rPr lang="en-US" sz="3200" dirty="0" smtClean="0">
                <a:solidFill>
                  <a:srgbClr val="04617B"/>
                </a:solidFill>
                <a:latin typeface="+mj-lt"/>
              </a:rPr>
              <a:t>perturbations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 disk emissivity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9912"/>
          </a:xfrm>
        </p:spPr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401205"/>
          </a:xfrm>
        </p:spPr>
        <p:txBody>
          <a:bodyPr>
            <a:spAutoFit/>
          </a:bodyPr>
          <a:lstStyle/>
          <a:p>
            <a:r>
              <a:rPr lang="en-US" sz="2800" dirty="0" err="1" smtClean="0"/>
              <a:t>Supermassive</a:t>
            </a:r>
            <a:r>
              <a:rPr lang="en-US" sz="2800" dirty="0" smtClean="0"/>
              <a:t> black holes (SMBHs) in nuclei of active galaxies</a:t>
            </a:r>
          </a:p>
          <a:p>
            <a:r>
              <a:rPr lang="en-US" sz="2800" dirty="0" smtClean="0"/>
              <a:t>Relativistic accretion disks around SMBHs</a:t>
            </a:r>
            <a:endParaRPr lang="en-US" sz="2800" dirty="0" smtClean="0">
              <a:sym typeface="Symbol" pitchFamily="18" charset="2"/>
            </a:endParaRPr>
          </a:p>
          <a:p>
            <a:r>
              <a:rPr lang="en-US" sz="2800" dirty="0" smtClean="0">
                <a:sym typeface="Symbol" pitchFamily="18" charset="2"/>
              </a:rPr>
              <a:t>Observational effects of strong gravity on the radiation emitted from accretion disk</a:t>
            </a:r>
            <a:endParaRPr lang="en-US" sz="2800" dirty="0" smtClean="0"/>
          </a:p>
          <a:p>
            <a:r>
              <a:rPr lang="en-US" sz="2800" dirty="0" smtClean="0"/>
              <a:t>Our investigations: simulations of relativistic accretion disks using ray-tracing in Kerr metric</a:t>
            </a:r>
          </a:p>
          <a:p>
            <a:r>
              <a:rPr lang="en-US" sz="2800" dirty="0" smtClean="0"/>
              <a:t>Results: simulations </a:t>
            </a:r>
            <a:r>
              <a:rPr lang="en-US" sz="2800" dirty="0" err="1" smtClean="0"/>
              <a:t>vs</a:t>
            </a:r>
            <a:r>
              <a:rPr lang="en-US" sz="2800" dirty="0" smtClean="0"/>
              <a:t> observations</a:t>
            </a:r>
          </a:p>
          <a:p>
            <a:r>
              <a:rPr lang="en-US" sz="2800" dirty="0" smtClean="0"/>
              <a:t>Conclusions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162800" cy="1219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Variations of the H</a:t>
            </a:r>
            <a:r>
              <a:rPr lang="el-GR" sz="3600" dirty="0" smtClean="0"/>
              <a:t>β</a:t>
            </a:r>
            <a:r>
              <a:rPr lang="en-US" sz="3600" dirty="0" smtClean="0"/>
              <a:t> line</a:t>
            </a:r>
            <a:r>
              <a:rPr lang="el-GR" sz="3600" dirty="0" smtClean="0"/>
              <a:t> </a:t>
            </a:r>
            <a:r>
              <a:rPr lang="en-US" sz="3600" dirty="0" smtClean="0"/>
              <a:t>in the case of quasar</a:t>
            </a:r>
            <a:r>
              <a:rPr lang="sr-Cyrl-CS" sz="3600" dirty="0" smtClean="0"/>
              <a:t> 3</a:t>
            </a:r>
            <a:r>
              <a:rPr lang="en-US" sz="3600" dirty="0" smtClean="0"/>
              <a:t>C390.3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b="55235"/>
          <a:stretch>
            <a:fillRect/>
          </a:stretch>
        </p:blipFill>
        <p:spPr bwMode="auto">
          <a:xfrm>
            <a:off x="43900" y="1600200"/>
            <a:ext cx="9023900" cy="214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362200" y="6248400"/>
            <a:ext cx="4648200" cy="381000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marL="182880" lvl="0" indent="-182880">
              <a:buClr>
                <a:schemeClr val="accent1"/>
              </a:buClr>
              <a:buSzPct val="68000"/>
            </a:pPr>
            <a:r>
              <a:rPr lang="en-US" sz="2000" dirty="0" err="1" smtClean="0"/>
              <a:t>Jovanović</a:t>
            </a:r>
            <a:r>
              <a:rPr lang="en-US" sz="2000" dirty="0" smtClean="0"/>
              <a:t> et al. 2010, </a:t>
            </a:r>
            <a:r>
              <a:rPr lang="en-US" sz="2000" dirty="0" err="1" smtClean="0"/>
              <a:t>ApJ</a:t>
            </a:r>
            <a:r>
              <a:rPr lang="en-US" sz="2000" dirty="0" smtClean="0"/>
              <a:t>, 718, 168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b951117G.DA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50" y="3886200"/>
            <a:ext cx="2987650" cy="22120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Content Placeholder 19" descr="b970909N.DA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3886200"/>
            <a:ext cx="2987650" cy="22120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 descr="b991003M.DA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9800" y="3886200"/>
            <a:ext cx="2987650" cy="221201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2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928" y="1600198"/>
            <a:ext cx="8805672" cy="4264970"/>
          </a:xfrm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743200" y="5943600"/>
            <a:ext cx="4114800" cy="381000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marL="182880" lvl="0" indent="-182880">
              <a:buClr>
                <a:schemeClr val="accent1"/>
              </a:buClr>
              <a:buSzPct val="68000"/>
            </a:pPr>
            <a:r>
              <a:rPr lang="en-US" sz="2000" dirty="0" err="1" smtClean="0"/>
              <a:t>Jovanović</a:t>
            </a:r>
            <a:r>
              <a:rPr lang="en-US" sz="2000" dirty="0" smtClean="0"/>
              <a:t> et al. 2010, </a:t>
            </a:r>
            <a:r>
              <a:rPr lang="en-US" sz="2000" dirty="0" err="1" smtClean="0"/>
              <a:t>ApJ</a:t>
            </a:r>
            <a:r>
              <a:rPr lang="en-US" sz="2000" dirty="0" smtClean="0"/>
              <a:t>, 718, 168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ml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84" y="2971800"/>
            <a:ext cx="8880016" cy="3816626"/>
          </a:xfrm>
          <a:prstGeom prst="rect">
            <a:avLst/>
          </a:prstGeom>
          <a:noFill/>
        </p:spPr>
      </p:pic>
      <p:sp>
        <p:nvSpPr>
          <p:cNvPr id="5" name="Rectangle 1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2971800" cy="1752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Variations due to </a:t>
            </a:r>
            <a:r>
              <a:rPr lang="en-US" sz="3600" dirty="0" smtClean="0">
                <a:solidFill>
                  <a:srgbClr val="04617B"/>
                </a:solidFill>
              </a:rPr>
              <a:t>gravitational </a:t>
            </a:r>
            <a:r>
              <a:rPr lang="en-US" sz="3600" dirty="0" err="1" smtClean="0">
                <a:solidFill>
                  <a:srgbClr val="04617B"/>
                </a:solidFill>
              </a:rPr>
              <a:t>microlensing</a:t>
            </a:r>
            <a:endParaRPr lang="en-US" sz="3600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 r="3279"/>
          <a:stretch>
            <a:fillRect/>
          </a:stretch>
        </p:blipFill>
        <p:spPr bwMode="auto">
          <a:xfrm>
            <a:off x="2286000" y="2176462"/>
            <a:ext cx="188245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1" descr="sl0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2614" y="0"/>
            <a:ext cx="4155186" cy="291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" y="2266890"/>
            <a:ext cx="205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B0F0"/>
              </a:buClr>
              <a:buFont typeface="Arial" pitchFamily="34" charset="0"/>
              <a:buChar char="•"/>
            </a:pPr>
            <a:r>
              <a:rPr lang="en-US" sz="2000" dirty="0" smtClean="0"/>
              <a:t> Einstein radius: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2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14" b="25592"/>
          <a:stretch>
            <a:fillRect/>
          </a:stretch>
        </p:blipFill>
        <p:spPr bwMode="auto">
          <a:xfrm>
            <a:off x="76200" y="0"/>
            <a:ext cx="4462967" cy="31902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9940" name="Picture 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33" b="19622"/>
          <a:stretch>
            <a:fillRect/>
          </a:stretch>
        </p:blipFill>
        <p:spPr bwMode="auto">
          <a:xfrm>
            <a:off x="76200" y="3124200"/>
            <a:ext cx="4393206" cy="31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68" b="60104"/>
          <a:stretch>
            <a:fillRect/>
          </a:stretch>
        </p:blipFill>
        <p:spPr bwMode="auto">
          <a:xfrm>
            <a:off x="4572000" y="0"/>
            <a:ext cx="4344501" cy="31840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4" descr="fig9c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3124200"/>
            <a:ext cx="4662068" cy="256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00600" y="5754469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Jovanović</a:t>
            </a:r>
            <a:r>
              <a:rPr lang="en-US" dirty="0" smtClean="0"/>
              <a:t>, </a:t>
            </a:r>
            <a:r>
              <a:rPr lang="en-US" dirty="0" err="1" smtClean="0"/>
              <a:t>Zakharov</a:t>
            </a:r>
            <a:r>
              <a:rPr lang="en-US" dirty="0" smtClean="0"/>
              <a:t>, </a:t>
            </a:r>
            <a:r>
              <a:rPr lang="en-US" dirty="0" err="1" smtClean="0"/>
              <a:t>Popović</a:t>
            </a:r>
            <a:r>
              <a:rPr lang="en-US" dirty="0" smtClean="0"/>
              <a:t>, </a:t>
            </a:r>
            <a:r>
              <a:rPr lang="en-US" dirty="0" err="1" smtClean="0"/>
              <a:t>Petrović</a:t>
            </a:r>
            <a:r>
              <a:rPr lang="en-US" dirty="0" smtClean="0"/>
              <a:t>, 2008. </a:t>
            </a:r>
            <a:r>
              <a:rPr lang="en-US" i="1" dirty="0" smtClean="0"/>
              <a:t>MNRAS</a:t>
            </a:r>
            <a:r>
              <a:rPr lang="en-US" dirty="0" smtClean="0"/>
              <a:t>, 386, 397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21166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Popović</a:t>
            </a:r>
            <a:r>
              <a:rPr lang="en-US" dirty="0" smtClean="0"/>
              <a:t>, </a:t>
            </a:r>
            <a:r>
              <a:rPr lang="en-US" dirty="0" err="1" smtClean="0"/>
              <a:t>Jovanović</a:t>
            </a:r>
            <a:r>
              <a:rPr lang="en-US" dirty="0" smtClean="0"/>
              <a:t>, </a:t>
            </a:r>
            <a:r>
              <a:rPr lang="en-US" dirty="0" err="1" smtClean="0"/>
              <a:t>Mediavilla</a:t>
            </a:r>
            <a:r>
              <a:rPr lang="en-US" dirty="0" smtClean="0"/>
              <a:t>, </a:t>
            </a:r>
            <a:r>
              <a:rPr lang="en-US" dirty="0" err="1" smtClean="0"/>
              <a:t>Zakharov</a:t>
            </a:r>
            <a:r>
              <a:rPr lang="en-US" dirty="0" smtClean="0"/>
              <a:t>, </a:t>
            </a:r>
            <a:r>
              <a:rPr lang="en-US" dirty="0" err="1" smtClean="0"/>
              <a:t>Abajas</a:t>
            </a:r>
            <a:r>
              <a:rPr lang="en-US" dirty="0" smtClean="0"/>
              <a:t>, </a:t>
            </a:r>
            <a:r>
              <a:rPr lang="en-US" dirty="0" err="1" smtClean="0"/>
              <a:t>Muñoz</a:t>
            </a:r>
            <a:r>
              <a:rPr lang="en-US" dirty="0" smtClean="0"/>
              <a:t>, </a:t>
            </a:r>
            <a:r>
              <a:rPr lang="en-US" dirty="0" err="1" smtClean="0"/>
              <a:t>Chartas</a:t>
            </a:r>
            <a:r>
              <a:rPr lang="en-US" dirty="0" smtClean="0"/>
              <a:t>, 2006, </a:t>
            </a:r>
            <a:r>
              <a:rPr lang="en-US" dirty="0" err="1" smtClean="0"/>
              <a:t>ApJ</a:t>
            </a:r>
            <a:r>
              <a:rPr lang="en-US" dirty="0" smtClean="0"/>
              <a:t>, 637, 620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ARev_2012.jpg"/>
          <p:cNvPicPr>
            <a:picLocks noChangeAspect="1"/>
          </p:cNvPicPr>
          <p:nvPr/>
        </p:nvPicPr>
        <p:blipFill>
          <a:blip r:embed="rId2" cstate="print"/>
          <a:srcRect t="5442" b="69842"/>
          <a:stretch>
            <a:fillRect/>
          </a:stretch>
        </p:blipFill>
        <p:spPr>
          <a:xfrm>
            <a:off x="381000" y="1373978"/>
            <a:ext cx="8318297" cy="2740822"/>
          </a:xfrm>
          <a:prstGeom prst="rect">
            <a:avLst/>
          </a:prstGeom>
          <a:ln w="25400">
            <a:noFill/>
          </a:ln>
        </p:spPr>
      </p:pic>
      <p:pic>
        <p:nvPicPr>
          <p:cNvPr id="7" name="Picture 6" descr="NARev_2012.jpg"/>
          <p:cNvPicPr>
            <a:picLocks noChangeAspect="1"/>
          </p:cNvPicPr>
          <p:nvPr/>
        </p:nvPicPr>
        <p:blipFill>
          <a:blip r:embed="rId2" cstate="print"/>
          <a:srcRect t="46259" b="36282"/>
          <a:stretch>
            <a:fillRect/>
          </a:stretch>
        </p:blipFill>
        <p:spPr>
          <a:xfrm>
            <a:off x="381000" y="4159926"/>
            <a:ext cx="8318297" cy="1936074"/>
          </a:xfrm>
          <a:prstGeom prst="rect">
            <a:avLst/>
          </a:prstGeom>
          <a:ln w="25400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dirty="0" smtClean="0"/>
              <a:t>Conclusions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610600" cy="4724400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spcBef>
                <a:spcPts val="1800"/>
              </a:spcBef>
              <a:buFont typeface="+mj-lt"/>
              <a:buAutoNum type="arabicPeriod"/>
            </a:pPr>
            <a:r>
              <a:rPr lang="en-US" sz="2400" dirty="0" smtClean="0"/>
              <a:t>We developed a model of an accretion disk around a SMBH hole using numerical simulations based on a ray-tracing method in Kerr metric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dirty="0" smtClean="0"/>
              <a:t>This model allows us to study the radiation which originates in vicinity of the SMBHs 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dirty="0" smtClean="0"/>
              <a:t>Comparison of simulations with observations enables us to:</a:t>
            </a:r>
          </a:p>
          <a:p>
            <a:pPr lvl="1">
              <a:spcBef>
                <a:spcPts val="1800"/>
              </a:spcBef>
            </a:pPr>
            <a:r>
              <a:rPr lang="en-US" sz="2200" dirty="0" smtClean="0"/>
              <a:t>determine the space-time geometry in vicinity of the SMBHs </a:t>
            </a:r>
          </a:p>
          <a:p>
            <a:pPr lvl="1">
              <a:spcBef>
                <a:spcPts val="1800"/>
              </a:spcBef>
            </a:pPr>
            <a:r>
              <a:rPr lang="en-US" sz="2200" dirty="0" smtClean="0"/>
              <a:t>determine </a:t>
            </a:r>
            <a:r>
              <a:rPr lang="en-US" sz="2200" smtClean="0"/>
              <a:t>the properties of SMBHs</a:t>
            </a:r>
            <a:endParaRPr lang="en-US" sz="2200" dirty="0" smtClean="0"/>
          </a:p>
          <a:p>
            <a:pPr lvl="1">
              <a:spcBef>
                <a:spcPts val="1800"/>
              </a:spcBef>
            </a:pPr>
            <a:r>
              <a:rPr lang="en-US" sz="2200" dirty="0" smtClean="0"/>
              <a:t>probe strong gravity effects and test GR predictions</a:t>
            </a:r>
          </a:p>
          <a:p>
            <a:pPr lvl="1">
              <a:spcBef>
                <a:spcPts val="1800"/>
              </a:spcBef>
            </a:pPr>
            <a:r>
              <a:rPr lang="en-US" sz="2200" dirty="0" smtClean="0"/>
              <a:t>study accretion physics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0183" y="2895600"/>
            <a:ext cx="767421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Front"/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st="29997" dir="5400000" sy="-100000" algn="bl" rotWithShape="0"/>
                </a:effectLst>
                <a:cs typeface="+mn-cs"/>
              </a:rPr>
              <a:t>Thank you for attention!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Black holes in 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classification according to the metric: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Schwarzschild (non-rotating and uncharged)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Kerr (rotating and uncharged)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err="1" smtClean="0"/>
              <a:t>Reissner–Nordström</a:t>
            </a:r>
            <a:r>
              <a:rPr lang="en-US" dirty="0" smtClean="0"/>
              <a:t> (non-rotating and charged)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Kerr–Newman (rotating and charged)</a:t>
            </a:r>
          </a:p>
          <a:p>
            <a:r>
              <a:rPr lang="en-US" dirty="0" smtClean="0"/>
              <a:t>classification according to their masses: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Mini, micro or quantum mechanical: M</a:t>
            </a:r>
            <a:r>
              <a:rPr lang="en-US" baseline="-25000" dirty="0" smtClean="0"/>
              <a:t>BH</a:t>
            </a:r>
            <a:r>
              <a:rPr lang="en-US" dirty="0" smtClean="0"/>
              <a:t> </a:t>
            </a:r>
            <a:r>
              <a:rPr lang="en-US" dirty="0" smtClean="0">
                <a:sym typeface="MT Extra"/>
              </a:rPr>
              <a:t></a:t>
            </a:r>
            <a:r>
              <a:rPr lang="en-US" dirty="0" smtClean="0"/>
              <a:t> M</a:t>
            </a:r>
            <a:r>
              <a:rPr lang="en-US" baseline="-25000" dirty="0" smtClean="0">
                <a:sym typeface="MT Extra"/>
              </a:rPr>
              <a:t></a:t>
            </a:r>
            <a:r>
              <a:rPr lang="en-US" dirty="0" smtClean="0">
                <a:sym typeface="MT Extra"/>
              </a:rPr>
              <a:t> (primordial black holes in the early universe)</a:t>
            </a:r>
            <a:endParaRPr lang="en-US" dirty="0" smtClean="0"/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stellar-mass: M</a:t>
            </a:r>
            <a:r>
              <a:rPr lang="en-US" baseline="-25000" dirty="0" smtClean="0"/>
              <a:t>BH</a:t>
            </a:r>
            <a:r>
              <a:rPr lang="en-US" dirty="0" smtClean="0"/>
              <a:t> &lt; 10</a:t>
            </a:r>
            <a:r>
              <a:rPr lang="en-US" baseline="30000" dirty="0" smtClean="0"/>
              <a:t>2</a:t>
            </a:r>
            <a:r>
              <a:rPr lang="en-US" dirty="0" smtClean="0"/>
              <a:t> M</a:t>
            </a:r>
            <a:r>
              <a:rPr lang="en-US" baseline="-25000" dirty="0" smtClean="0">
                <a:sym typeface="MT Extra"/>
              </a:rPr>
              <a:t></a:t>
            </a:r>
            <a:r>
              <a:rPr lang="en-US" dirty="0" smtClean="0">
                <a:sym typeface="MT Extra"/>
              </a:rPr>
              <a:t> (in the X-ray binary systems)</a:t>
            </a:r>
            <a:endParaRPr lang="en-US" dirty="0" smtClean="0"/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intermediate-mass: M</a:t>
            </a:r>
            <a:r>
              <a:rPr lang="en-US" baseline="-25000" dirty="0" smtClean="0"/>
              <a:t>BH</a:t>
            </a:r>
            <a:r>
              <a:rPr lang="en-US" dirty="0" smtClean="0"/>
              <a:t> </a:t>
            </a:r>
            <a:r>
              <a:rPr lang="en-US" dirty="0" smtClean="0">
                <a:sym typeface="MT Extra"/>
              </a:rPr>
              <a:t></a:t>
            </a:r>
            <a:r>
              <a:rPr lang="en-US" dirty="0" smtClean="0"/>
              <a:t> 10</a:t>
            </a:r>
            <a:r>
              <a:rPr lang="en-US" baseline="30000" dirty="0" smtClean="0"/>
              <a:t>2</a:t>
            </a:r>
            <a:r>
              <a:rPr lang="en-US" dirty="0" smtClean="0"/>
              <a:t> − 10</a:t>
            </a:r>
            <a:r>
              <a:rPr lang="en-US" baseline="30000" dirty="0" smtClean="0"/>
              <a:t>5</a:t>
            </a:r>
            <a:r>
              <a:rPr lang="en-US" dirty="0" smtClean="0"/>
              <a:t> M</a:t>
            </a:r>
            <a:r>
              <a:rPr lang="en-US" baseline="-25000" dirty="0" smtClean="0">
                <a:sym typeface="MT Extra"/>
              </a:rPr>
              <a:t></a:t>
            </a:r>
            <a:r>
              <a:rPr lang="en-US" dirty="0" smtClean="0">
                <a:sym typeface="MT Extra"/>
              </a:rPr>
              <a:t> (in the centers of globular clusters)</a:t>
            </a:r>
            <a:endParaRPr lang="en-US" dirty="0" smtClean="0"/>
          </a:p>
          <a:p>
            <a:pPr marL="880110" lvl="1" indent="-514350">
              <a:buFont typeface="+mj-lt"/>
              <a:buAutoNum type="arabicPeriod"/>
            </a:pPr>
            <a:r>
              <a:rPr lang="en-US" dirty="0" err="1" smtClean="0"/>
              <a:t>supermassive</a:t>
            </a:r>
            <a:r>
              <a:rPr lang="en-US" dirty="0" smtClean="0"/>
              <a:t>: M</a:t>
            </a:r>
            <a:r>
              <a:rPr lang="en-US" baseline="-25000" dirty="0" smtClean="0"/>
              <a:t>BH</a:t>
            </a:r>
            <a:r>
              <a:rPr lang="en-US" dirty="0" smtClean="0"/>
              <a:t> </a:t>
            </a:r>
            <a:r>
              <a:rPr lang="en-US" dirty="0" smtClean="0">
                <a:sym typeface="MT Extra"/>
              </a:rPr>
              <a:t></a:t>
            </a:r>
            <a:r>
              <a:rPr lang="en-US" dirty="0" smtClean="0"/>
              <a:t> 10</a:t>
            </a:r>
            <a:r>
              <a:rPr lang="en-US" baseline="30000" dirty="0" smtClean="0"/>
              <a:t>5</a:t>
            </a:r>
            <a:r>
              <a:rPr lang="en-US" dirty="0" smtClean="0"/>
              <a:t> − 10</a:t>
            </a:r>
            <a:r>
              <a:rPr lang="en-US" baseline="30000" dirty="0" smtClean="0"/>
              <a:t>10</a:t>
            </a:r>
            <a:r>
              <a:rPr lang="en-US" dirty="0" smtClean="0"/>
              <a:t> M</a:t>
            </a:r>
            <a:r>
              <a:rPr lang="en-US" baseline="-25000" dirty="0" smtClean="0">
                <a:sym typeface="MT Extra"/>
              </a:rPr>
              <a:t></a:t>
            </a:r>
            <a:r>
              <a:rPr lang="en-US" dirty="0" smtClean="0">
                <a:sym typeface="MT Extra"/>
              </a:rPr>
              <a:t> (in the centers of all galaxies, including ours)</a:t>
            </a:r>
            <a:endParaRPr lang="en-US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8382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SMBHs in Active Galaxies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1676400"/>
            <a:ext cx="3505200" cy="1015663"/>
          </a:xfrm>
        </p:spPr>
        <p:txBody>
          <a:bodyPr wrap="square">
            <a:spAutoFit/>
          </a:bodyPr>
          <a:lstStyle/>
          <a:p>
            <a:pPr marL="292100" indent="-292100" eaLnBrk="1" hangingPunct="1"/>
            <a:r>
              <a:rPr lang="en-US" sz="2000" dirty="0" smtClean="0"/>
              <a:t>Small very bright core embedded in an otherwise typical galaxy</a:t>
            </a:r>
          </a:p>
        </p:txBody>
      </p:sp>
      <p:pic>
        <p:nvPicPr>
          <p:cNvPr id="6" name="Content Placeholder 3" descr="ngc5548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2735" y="838200"/>
            <a:ext cx="4860265" cy="2866644"/>
          </a:xfrm>
          <a:prstGeom prst="rect">
            <a:avLst/>
          </a:prstGeom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029200" y="892314"/>
            <a:ext cx="3886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nstantia" pitchFamily="18" charset="0"/>
              </a:rPr>
              <a:t>Left</a:t>
            </a:r>
            <a:r>
              <a:rPr lang="sr-Cyrl-CS" sz="2000" dirty="0" smtClean="0">
                <a:latin typeface="Constantia" pitchFamily="18" charset="0"/>
              </a:rPr>
              <a:t>: </a:t>
            </a:r>
            <a:r>
              <a:rPr lang="en-US" sz="2000" dirty="0">
                <a:latin typeface="Constantia" pitchFamily="18" charset="0"/>
              </a:rPr>
              <a:t>NGC 5548</a:t>
            </a:r>
            <a:r>
              <a:rPr lang="sr-Cyrl-CS" sz="2000" dirty="0">
                <a:latin typeface="Constantia" pitchFamily="18" charset="0"/>
              </a:rPr>
              <a:t> </a:t>
            </a:r>
            <a:r>
              <a:rPr lang="sr-Cyrl-CS" sz="2000" dirty="0" smtClean="0">
                <a:latin typeface="Constantia" pitchFamily="18" charset="0"/>
              </a:rPr>
              <a:t>(</a:t>
            </a:r>
            <a:r>
              <a:rPr lang="en-US" sz="2000" dirty="0" err="1" smtClean="0">
                <a:latin typeface="Constantia" pitchFamily="18" charset="0"/>
              </a:rPr>
              <a:t>Seyfert</a:t>
            </a:r>
            <a:r>
              <a:rPr lang="en-US" sz="2000" dirty="0" smtClean="0">
                <a:latin typeface="Constantia" pitchFamily="18" charset="0"/>
              </a:rPr>
              <a:t> </a:t>
            </a:r>
            <a:r>
              <a:rPr lang="en-US" sz="2000" dirty="0" err="1" smtClean="0">
                <a:latin typeface="Constantia" pitchFamily="18" charset="0"/>
              </a:rPr>
              <a:t>galalaxy</a:t>
            </a:r>
            <a:r>
              <a:rPr lang="sr-Cyrl-CS" sz="2000" dirty="0" smtClean="0">
                <a:latin typeface="Constantia" pitchFamily="18" charset="0"/>
              </a:rPr>
              <a:t>)</a:t>
            </a:r>
            <a:endParaRPr lang="sr-Cyrl-CS" sz="2000" dirty="0">
              <a:latin typeface="Constantia" pitchFamily="18" charset="0"/>
            </a:endParaRPr>
          </a:p>
          <a:p>
            <a:r>
              <a:rPr lang="en-US" sz="2000" dirty="0" smtClean="0">
                <a:latin typeface="Constantia" pitchFamily="18" charset="0"/>
              </a:rPr>
              <a:t>Right</a:t>
            </a:r>
            <a:r>
              <a:rPr lang="sr-Cyrl-CS" sz="2000" dirty="0" smtClean="0">
                <a:latin typeface="Constantia" pitchFamily="18" charset="0"/>
              </a:rPr>
              <a:t>: </a:t>
            </a:r>
            <a:r>
              <a:rPr lang="en-US" sz="2000" dirty="0">
                <a:latin typeface="Constantia" pitchFamily="18" charset="0"/>
              </a:rPr>
              <a:t>NGC 3277</a:t>
            </a:r>
            <a:r>
              <a:rPr lang="sr-Cyrl-CS" sz="2000" dirty="0">
                <a:latin typeface="Constantia" pitchFamily="18" charset="0"/>
              </a:rPr>
              <a:t> </a:t>
            </a:r>
            <a:r>
              <a:rPr lang="sr-Cyrl-CS" sz="2000" dirty="0" smtClean="0">
                <a:latin typeface="Constantia" pitchFamily="18" charset="0"/>
              </a:rPr>
              <a:t>(</a:t>
            </a:r>
            <a:r>
              <a:rPr lang="en-US" sz="2000" dirty="0" smtClean="0">
                <a:latin typeface="Constantia" pitchFamily="18" charset="0"/>
              </a:rPr>
              <a:t>regular galaxy</a:t>
            </a:r>
            <a:r>
              <a:rPr lang="sr-Cyrl-CS" sz="2000" dirty="0" smtClean="0">
                <a:latin typeface="Constantia" pitchFamily="18" charset="0"/>
              </a:rPr>
              <a:t>)</a:t>
            </a:r>
            <a:endParaRPr lang="en-US" sz="2000" dirty="0">
              <a:latin typeface="Constantia" pitchFamily="18" charset="0"/>
            </a:endParaRPr>
          </a:p>
        </p:txBody>
      </p:sp>
      <p:pic>
        <p:nvPicPr>
          <p:cNvPr id="9" name="Picture 21" descr="ngc42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165" y="3732657"/>
            <a:ext cx="3937635" cy="312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5" descr="agnmode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257800" y="2743200"/>
            <a:ext cx="3733800" cy="40671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lyby_large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2957" y="6324600"/>
            <a:ext cx="6120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Armitage</a:t>
            </a:r>
            <a:r>
              <a:rPr lang="en-US" sz="2000" dirty="0" smtClean="0"/>
              <a:t>, P. J., Reynolds, C. S. 2003, </a:t>
            </a:r>
            <a:r>
              <a:rPr lang="en-US" sz="2000" i="1" dirty="0" smtClean="0"/>
              <a:t>MNRAS</a:t>
            </a:r>
            <a:r>
              <a:rPr lang="en-US" sz="2000" dirty="0" smtClean="0"/>
              <a:t>, 341, 1041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724400"/>
            <a:ext cx="8686800" cy="20574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sz="2000" dirty="0" smtClean="0"/>
              <a:t>broad emission spectral line at 6.4 </a:t>
            </a:r>
            <a:r>
              <a:rPr lang="en-US" sz="2000" dirty="0" err="1" smtClean="0"/>
              <a:t>keV</a:t>
            </a:r>
            <a:endParaRPr lang="en-US" sz="2000" dirty="0" smtClean="0"/>
          </a:p>
          <a:p>
            <a:pPr eaLnBrk="1" hangingPunct="1">
              <a:spcBef>
                <a:spcPts val="0"/>
              </a:spcBef>
            </a:pPr>
            <a:r>
              <a:rPr lang="en-US" sz="2000" dirty="0" err="1" smtClean="0"/>
              <a:t>asymetric</a:t>
            </a:r>
            <a:r>
              <a:rPr lang="en-US" sz="2000" dirty="0" smtClean="0"/>
              <a:t> profile with </a:t>
            </a:r>
            <a:r>
              <a:rPr lang="en-US" altLang="zh-CN" sz="2000" dirty="0" smtClean="0">
                <a:ea typeface="宋体" pitchFamily="2" charset="-122"/>
              </a:rPr>
              <a:t>narrow bright </a:t>
            </a:r>
            <a:r>
              <a:rPr lang="en-US" altLang="zh-CN" sz="2000" b="1" dirty="0" smtClean="0">
                <a:solidFill>
                  <a:srgbClr val="0000FF"/>
                </a:solidFill>
                <a:ea typeface="宋体" pitchFamily="2" charset="-122"/>
              </a:rPr>
              <a:t>blue</a:t>
            </a:r>
            <a:r>
              <a:rPr lang="en-US" altLang="zh-CN" sz="2000" dirty="0" smtClean="0">
                <a:ea typeface="宋体" pitchFamily="2" charset="-122"/>
              </a:rPr>
              <a:t> peak and wide faint </a:t>
            </a:r>
            <a:r>
              <a:rPr lang="en-US" altLang="zh-CN" sz="2000" b="1" dirty="0" smtClean="0">
                <a:solidFill>
                  <a:srgbClr val="FF0000"/>
                </a:solidFill>
                <a:ea typeface="宋体" pitchFamily="2" charset="-122"/>
              </a:rPr>
              <a:t>red</a:t>
            </a:r>
            <a:r>
              <a:rPr lang="en-US" altLang="zh-CN" sz="2000" dirty="0" smtClean="0">
                <a:ea typeface="宋体" pitchFamily="2" charset="-122"/>
              </a:rPr>
              <a:t> peak</a:t>
            </a:r>
            <a:endParaRPr lang="en-US" sz="2000" dirty="0" smtClean="0"/>
          </a:p>
          <a:p>
            <a:pPr eaLnBrk="1" hangingPunct="1">
              <a:spcBef>
                <a:spcPts val="0"/>
              </a:spcBef>
            </a:pPr>
            <a:r>
              <a:rPr lang="en-US" altLang="zh-CN" sz="2000" dirty="0" smtClean="0">
                <a:ea typeface="宋体" pitchFamily="2" charset="-122"/>
              </a:rPr>
              <a:t>Line width corresponds to velocity: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zh-CN" sz="2000" dirty="0" smtClean="0">
                <a:ea typeface="宋体" pitchFamily="2" charset="-122"/>
              </a:rPr>
              <a:t>	v  ~   100.000 km/s (MCG-6-30-15)</a:t>
            </a:r>
            <a:endParaRPr lang="en-US" altLang="zh-CN" sz="2000" b="1" u="sng" dirty="0" smtClean="0">
              <a:ea typeface="宋体" pitchFamily="2" charset="-122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zh-CN" sz="2000" dirty="0" smtClean="0">
                <a:ea typeface="宋体" pitchFamily="2" charset="-122"/>
              </a:rPr>
              <a:t>     v  ~  48.000 km/s (MCG-5-23-16)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zh-CN" sz="2000" dirty="0" smtClean="0">
                <a:ea typeface="宋体" pitchFamily="2" charset="-122"/>
              </a:rPr>
              <a:t>     v  ~  20000 – 30000 km/s (many other)</a:t>
            </a:r>
          </a:p>
        </p:txBody>
      </p:sp>
      <p:sp>
        <p:nvSpPr>
          <p:cNvPr id="16387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6096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Fe K</a:t>
            </a:r>
            <a:r>
              <a:rPr lang="el-GR" sz="4000" dirty="0" smtClean="0"/>
              <a:t>α </a:t>
            </a:r>
            <a:r>
              <a:rPr lang="en-US" sz="4000" dirty="0" smtClean="0"/>
              <a:t>spectral line</a:t>
            </a:r>
          </a:p>
        </p:txBody>
      </p:sp>
      <p:pic>
        <p:nvPicPr>
          <p:cNvPr id="16388" name="Content Placeholder 3" descr="mcg6_prof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0"/>
            <a:ext cx="5049000" cy="365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5334000" y="1868031"/>
            <a:ext cx="3733800" cy="224676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/>
              <a:t>The Fe </a:t>
            </a:r>
            <a:r>
              <a:rPr lang="en-US" sz="2000" dirty="0" err="1"/>
              <a:t>Kα</a:t>
            </a:r>
            <a:r>
              <a:rPr lang="en-US" sz="2000" dirty="0"/>
              <a:t> line profile from  </a:t>
            </a:r>
            <a:r>
              <a:rPr lang="en-US" sz="2000" dirty="0" err="1"/>
              <a:t>Seyfert</a:t>
            </a:r>
            <a:r>
              <a:rPr lang="en-US" sz="2000" dirty="0"/>
              <a:t> I galaxy MCG-6-30-15 observed by the ASCA (Tanaka, Y. et al, 1995, </a:t>
            </a:r>
            <a:r>
              <a:rPr lang="en-US" sz="2000" i="1" dirty="0"/>
              <a:t>Nature,</a:t>
            </a:r>
            <a:r>
              <a:rPr lang="en-US" sz="2000" dirty="0"/>
              <a:t> </a:t>
            </a:r>
            <a:r>
              <a:rPr lang="en-US" sz="2000" b="1" dirty="0"/>
              <a:t>375</a:t>
            </a:r>
            <a:r>
              <a:rPr lang="en-US" sz="2000" dirty="0"/>
              <a:t>, 659) and the modeled profile expected from an accretion disk </a:t>
            </a:r>
            <a:r>
              <a:rPr lang="en-US" sz="2000" dirty="0" smtClean="0"/>
              <a:t>around  </a:t>
            </a:r>
            <a:r>
              <a:rPr lang="en-US" sz="2000" dirty="0"/>
              <a:t>a Schwarzschild BH.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3562"/>
            <a:ext cx="8229600" cy="655638"/>
          </a:xfrm>
        </p:spPr>
        <p:txBody>
          <a:bodyPr/>
          <a:lstStyle/>
          <a:p>
            <a:pPr algn="ctr"/>
            <a:r>
              <a:rPr lang="en-US" sz="4000" dirty="0" smtClean="0"/>
              <a:t>Relativistic effects on Fe K</a:t>
            </a:r>
            <a:r>
              <a:rPr lang="en-US" sz="4000" dirty="0" smtClean="0">
                <a:sym typeface="Symbol" pitchFamily="18" charset="2"/>
              </a:rPr>
              <a:t> line</a:t>
            </a:r>
            <a:endParaRPr lang="en-US" sz="4000" dirty="0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76200" y="1524000"/>
            <a:ext cx="3886200" cy="358140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400" dirty="0"/>
              <a:t>Doppler shift: symmetric, double-peaked profile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Relativistic beaming: enhance blue peak relative to red peak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Gravitational </a:t>
            </a:r>
            <a:r>
              <a:rPr lang="en-US" sz="2400" dirty="0" err="1" smtClean="0"/>
              <a:t>redshift</a:t>
            </a:r>
            <a:r>
              <a:rPr lang="en-US" sz="2400" dirty="0" smtClean="0"/>
              <a:t> (smearing </a:t>
            </a:r>
            <a:r>
              <a:rPr lang="en-US" sz="2400" dirty="0"/>
              <a:t>blue emission into </a:t>
            </a:r>
            <a:r>
              <a:rPr lang="en-US" sz="2400" dirty="0" smtClean="0"/>
              <a:t>red):</a:t>
            </a:r>
            <a:endParaRPr lang="en-US" sz="2400" dirty="0"/>
          </a:p>
        </p:txBody>
      </p:sp>
      <p:pic>
        <p:nvPicPr>
          <p:cNvPr id="82950" name="Picture 6" descr="lineprofi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1629" b="1629"/>
          <a:stretch>
            <a:fillRect/>
          </a:stretch>
        </p:blipFill>
        <p:spPr>
          <a:xfrm>
            <a:off x="4216400" y="1219200"/>
            <a:ext cx="4775200" cy="5430515"/>
          </a:xfrm>
          <a:noFill/>
          <a:ln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74805" y="6243935"/>
            <a:ext cx="43829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Fabian, A. C. 2006, </a:t>
            </a:r>
            <a:r>
              <a:rPr lang="en-US" sz="2400" i="1" dirty="0" smtClean="0"/>
              <a:t>AN</a:t>
            </a:r>
            <a:r>
              <a:rPr lang="en-US" sz="2400" dirty="0" smtClean="0"/>
              <a:t>, 327, 943</a:t>
            </a:r>
            <a:endParaRPr lang="en-US" sz="2400" dirty="0"/>
          </a:p>
        </p:txBody>
      </p:sp>
      <p:pic>
        <p:nvPicPr>
          <p:cNvPr id="7" name="Picture 6" descr="grav_redshif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876800"/>
            <a:ext cx="2514600" cy="8534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685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dirty="0" smtClean="0"/>
              <a:t>Our investigations and results</a:t>
            </a: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381000" y="1260187"/>
            <a:ext cx="8458200" cy="484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4320" indent="-274320" eaLnBrk="0" hangingPunct="0">
              <a:spcBef>
                <a:spcPts val="1800"/>
              </a:spcBef>
              <a:buFont typeface="Times New Roman" pitchFamily="18" charset="0"/>
              <a:buAutoNum type="arabicPeriod"/>
            </a:pPr>
            <a:r>
              <a:rPr lang="en-US" sz="2400" dirty="0"/>
              <a:t>M</a:t>
            </a:r>
            <a:r>
              <a:rPr lang="en-US" sz="2400" dirty="0" smtClean="0"/>
              <a:t>odeling </a:t>
            </a:r>
            <a:r>
              <a:rPr lang="en-US" sz="2400" dirty="0"/>
              <a:t>of emission of an accretion disk around a </a:t>
            </a:r>
            <a:r>
              <a:rPr lang="en-US" sz="2400" dirty="0" smtClean="0"/>
              <a:t>SMBH </a:t>
            </a:r>
            <a:r>
              <a:rPr lang="en-US" sz="2400" dirty="0"/>
              <a:t>using numerical simulations based on a ray-tracing method in Kerr </a:t>
            </a:r>
            <a:r>
              <a:rPr lang="en-US" sz="2400" dirty="0" smtClean="0"/>
              <a:t>metric (first results obtained in 2001.)</a:t>
            </a:r>
            <a:endParaRPr lang="en-US" sz="2400" dirty="0"/>
          </a:p>
          <a:p>
            <a:pPr marL="274320" indent="-274320" eaLnBrk="0" hangingPunct="0">
              <a:spcBef>
                <a:spcPts val="1800"/>
              </a:spcBef>
              <a:buFont typeface="Times New Roman" pitchFamily="18" charset="0"/>
              <a:buAutoNum type="arabicPeriod"/>
            </a:pPr>
            <a:r>
              <a:rPr lang="en-US" sz="2400" dirty="0"/>
              <a:t>I</a:t>
            </a:r>
            <a:r>
              <a:rPr lang="en-US" sz="2400" dirty="0" smtClean="0"/>
              <a:t>nvestigation </a:t>
            </a:r>
            <a:r>
              <a:rPr lang="en-US" sz="2400" dirty="0"/>
              <a:t>of </a:t>
            </a:r>
            <a:r>
              <a:rPr lang="en-US" sz="2400" dirty="0" smtClean="0"/>
              <a:t>the observational </a:t>
            </a:r>
            <a:r>
              <a:rPr lang="en-US" sz="2400" dirty="0"/>
              <a:t>effects of strong gravitational field around a </a:t>
            </a:r>
            <a:r>
              <a:rPr lang="en-US" sz="2400" dirty="0" smtClean="0"/>
              <a:t>SMBH</a:t>
            </a:r>
            <a:endParaRPr lang="en-US" sz="2400" dirty="0"/>
          </a:p>
          <a:p>
            <a:pPr marL="274320" indent="-274320" eaLnBrk="0" hangingPunct="0">
              <a:spcBef>
                <a:spcPts val="1800"/>
              </a:spcBef>
              <a:buFont typeface="Times New Roman" pitchFamily="18" charset="0"/>
              <a:buAutoNum type="arabicPeriod"/>
            </a:pPr>
            <a:r>
              <a:rPr lang="en-US" sz="2400" dirty="0" smtClean="0"/>
              <a:t>Studying </a:t>
            </a:r>
            <a:r>
              <a:rPr lang="en-US" sz="2400" dirty="0"/>
              <a:t>the v</a:t>
            </a:r>
            <a:r>
              <a:rPr lang="sr-Latn-CS" sz="2400" dirty="0" smtClean="0"/>
              <a:t>ari</a:t>
            </a:r>
            <a:r>
              <a:rPr lang="en-US" sz="2400" dirty="0" smtClean="0"/>
              <a:t>ability due </a:t>
            </a:r>
            <a:r>
              <a:rPr lang="en-US" sz="2400" dirty="0"/>
              <a:t>to:</a:t>
            </a:r>
          </a:p>
          <a:p>
            <a:pPr marL="731520" lvl="1" indent="-274320" eaLnBrk="0" hangingPunct="0">
              <a:buFont typeface="Times New Roman" pitchFamily="18" charset="0"/>
              <a:buAutoNum type="romanLcPeriod"/>
            </a:pPr>
            <a:r>
              <a:rPr lang="en-US" sz="2400" dirty="0"/>
              <a:t>internal </a:t>
            </a:r>
            <a:r>
              <a:rPr lang="en-US" sz="2400" dirty="0" smtClean="0"/>
              <a:t>causes: perturbations </a:t>
            </a:r>
            <a:r>
              <a:rPr lang="en-US" sz="2400" dirty="0"/>
              <a:t>of </a:t>
            </a:r>
            <a:r>
              <a:rPr lang="en-US" sz="2400" dirty="0" smtClean="0"/>
              <a:t>disk </a:t>
            </a:r>
            <a:r>
              <a:rPr lang="en-US" sz="2400" dirty="0"/>
              <a:t>emissivity</a:t>
            </a:r>
          </a:p>
          <a:p>
            <a:pPr marL="731520" lvl="1" indent="-274320" eaLnBrk="0" hangingPunct="0">
              <a:buFont typeface="Times New Roman" pitchFamily="18" charset="0"/>
              <a:buAutoNum type="romanLcPeriod" startAt="2"/>
            </a:pPr>
            <a:r>
              <a:rPr lang="en-US" sz="2400" dirty="0"/>
              <a:t>external </a:t>
            </a:r>
            <a:r>
              <a:rPr lang="en-US" sz="2400" dirty="0" smtClean="0"/>
              <a:t>causes: gravitational </a:t>
            </a:r>
            <a:r>
              <a:rPr lang="en-US" sz="2400" dirty="0" err="1"/>
              <a:t>microlensing</a:t>
            </a:r>
            <a:r>
              <a:rPr lang="en-US" sz="2400" dirty="0"/>
              <a:t> </a:t>
            </a:r>
          </a:p>
          <a:p>
            <a:pPr algn="just" eaLnBrk="0" hangingPunct="0">
              <a:spcBef>
                <a:spcPts val="1800"/>
              </a:spcBef>
            </a:pPr>
            <a:r>
              <a:rPr lang="en-US" sz="2400" b="1" dirty="0" smtClean="0"/>
              <a:t>Overview: </a:t>
            </a:r>
            <a:r>
              <a:rPr lang="en-US" sz="2400" dirty="0" err="1" smtClean="0"/>
              <a:t>Jovanović</a:t>
            </a:r>
            <a:r>
              <a:rPr lang="en-US" sz="2400" dirty="0" smtClean="0"/>
              <a:t> P., </a:t>
            </a:r>
            <a:r>
              <a:rPr lang="en-US" sz="2400" dirty="0" err="1" smtClean="0"/>
              <a:t>Popović</a:t>
            </a:r>
            <a:r>
              <a:rPr lang="en-US" sz="2400" dirty="0" smtClean="0"/>
              <a:t> L. Č., 2009, chapter in book “</a:t>
            </a:r>
            <a:r>
              <a:rPr lang="en-US" sz="2400" i="1" dirty="0" smtClean="0"/>
              <a:t>Black Holes and Galaxy Formation</a:t>
            </a:r>
            <a:r>
              <a:rPr lang="en-US" sz="2400" dirty="0" smtClean="0"/>
              <a:t>”, Nova Science Publishers Inc, Hauppauge NY, USA, 249-294 (arXiv:0903.0978)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534400" cy="5943600"/>
          </a:xfr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in units where</a:t>
            </a:r>
            <a:endParaRPr lang="sr-Cyrl-CS" sz="2400" dirty="0" smtClean="0"/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endParaRPr lang="sr-Cyrl-CS" sz="2400" dirty="0" smtClean="0"/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spcBef>
                <a:spcPts val="0"/>
              </a:spcBef>
              <a:buNone/>
            </a:pPr>
            <a:endParaRPr lang="en-US" sz="1000" dirty="0" smtClean="0"/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horizon of BH</a:t>
            </a:r>
            <a:r>
              <a:rPr lang="sr-Cyrl-CS" sz="2400" dirty="0" smtClean="0"/>
              <a:t>: </a:t>
            </a:r>
            <a:endParaRPr lang="en-US" sz="1000" dirty="0" smtClean="0"/>
          </a:p>
          <a:p>
            <a:pPr eaLnBrk="1" hangingPunct="1">
              <a:spcBef>
                <a:spcPts val="0"/>
              </a:spcBef>
              <a:buNone/>
            </a:pPr>
            <a:endParaRPr lang="sr-Cyrl-CS" sz="1000" dirty="0" smtClean="0"/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radius of marginally stable orbit</a:t>
            </a:r>
            <a:r>
              <a:rPr lang="sr-Cyrl-CS" sz="2400" dirty="0" smtClean="0"/>
              <a:t>:</a:t>
            </a:r>
            <a:endParaRPr lang="en-US" sz="2400" dirty="0" smtClean="0"/>
          </a:p>
          <a:p>
            <a:pPr eaLnBrk="1" hangingPunct="1">
              <a:spcBef>
                <a:spcPts val="0"/>
              </a:spcBef>
            </a:pPr>
            <a:endParaRPr lang="en-US" sz="2400" dirty="0" smtClean="0"/>
          </a:p>
          <a:p>
            <a:pPr eaLnBrk="1" hangingPunct="1">
              <a:spcBef>
                <a:spcPts val="0"/>
              </a:spcBef>
            </a:pPr>
            <a:endParaRPr lang="en-US" sz="1000" dirty="0" smtClean="0"/>
          </a:p>
          <a:p>
            <a:pPr eaLnBrk="1" hangingPunct="1"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Two approaches:</a:t>
            </a:r>
          </a:p>
          <a:p>
            <a:pPr marL="82296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/>
              <a:t>integrating the null geodesic equations starting from a given initial position in the disk to the observer at infinity</a:t>
            </a:r>
          </a:p>
          <a:p>
            <a:pPr marL="82296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/>
              <a:t>tracing rays following the trajectories from the sky plane to the disk (only those photon trajectories that reach observer's sky plane are considered</a:t>
            </a:r>
            <a:endParaRPr lang="sr-Cyrl-CS" sz="2200" dirty="0" smtClean="0"/>
          </a:p>
        </p:txBody>
      </p:sp>
      <p:pic>
        <p:nvPicPr>
          <p:cNvPr id="1331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990600"/>
            <a:ext cx="16764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568450"/>
            <a:ext cx="8034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357438"/>
            <a:ext cx="7662863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2895600"/>
            <a:ext cx="3543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5"/>
          <p:cNvPicPr>
            <a:picLocks noChangeAspect="1" noChangeArrowheads="1"/>
          </p:cNvPicPr>
          <p:nvPr/>
        </p:nvPicPr>
        <p:blipFill>
          <a:blip r:embed="rId7" cstate="print"/>
          <a:srcRect r="38171"/>
          <a:stretch>
            <a:fillRect/>
          </a:stretch>
        </p:blipFill>
        <p:spPr bwMode="auto">
          <a:xfrm>
            <a:off x="609600" y="3879850"/>
            <a:ext cx="3998756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7" cstate="print"/>
          <a:srcRect l="62205"/>
          <a:stretch>
            <a:fillRect/>
          </a:stretch>
        </p:blipFill>
        <p:spPr bwMode="auto">
          <a:xfrm>
            <a:off x="4724400" y="3879850"/>
            <a:ext cx="2444341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3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010400" cy="685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/>
              <a:t>Ray-tracing in Kerr metric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988</TotalTime>
  <Words>1012</Words>
  <Application>Microsoft Office PowerPoint</Application>
  <PresentationFormat>On-screen Show (4:3)</PresentationFormat>
  <Paragraphs>106</Paragraphs>
  <Slides>27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Constantia</vt:lpstr>
      <vt:lpstr>Wingdings 2</vt:lpstr>
      <vt:lpstr>Symbol</vt:lpstr>
      <vt:lpstr>MT Extra</vt:lpstr>
      <vt:lpstr>宋体</vt:lpstr>
      <vt:lpstr>Wingdings</vt:lpstr>
      <vt:lpstr>Times New Roman</vt:lpstr>
      <vt:lpstr>Flow</vt:lpstr>
      <vt:lpstr>Equation</vt:lpstr>
      <vt:lpstr>Strong gravity and relativistic accretion disks around supermassive black holes</vt:lpstr>
      <vt:lpstr>Outline</vt:lpstr>
      <vt:lpstr>Black holes in nature</vt:lpstr>
      <vt:lpstr>SMBHs in Active Galaxies </vt:lpstr>
      <vt:lpstr>Slide 5</vt:lpstr>
      <vt:lpstr>Fe Kα spectral line</vt:lpstr>
      <vt:lpstr>Relativistic effects on Fe K line</vt:lpstr>
      <vt:lpstr>Our investigations and results</vt:lpstr>
      <vt:lpstr>Ray-tracing in Kerr metric</vt:lpstr>
      <vt:lpstr>Slide 10</vt:lpstr>
      <vt:lpstr>Numerical simulations of a highly inclined accretion disk (i=75o) for different values of angular momentum parameter a (left) and the corresponding profiles of the Fe Kα line (right)</vt:lpstr>
      <vt:lpstr>Numerical simulations of an accretion disk in Schwarzschild metric for different inclination angles i (left) and the corresponding profiles of the Fe Kα line (right)</vt:lpstr>
      <vt:lpstr>Numerical simulations of an accretion disk in Kerr metric with angular momentum parameter a = 0.998 for different inclination angles i (left) and the corresponding profiles of the Fe Kα line (right)</vt:lpstr>
      <vt:lpstr>Slide 14</vt:lpstr>
      <vt:lpstr>Slide 15</vt:lpstr>
      <vt:lpstr>Slide 16</vt:lpstr>
      <vt:lpstr>Observations of the Fe Kα line in the case of the nucleus of Cygnus A (3C 405) (black crosses with error bars) observed by Chandra, and the corresponding simulated profiles for 4 different values of black hole spin (solid color lines).</vt:lpstr>
      <vt:lpstr>Observed variability of the Fe Kα line</vt:lpstr>
      <vt:lpstr>Numerical simulations of emissivity perturbations along the receding (top) and approaching (bottom) side of the disk in Schwarzschild metric</vt:lpstr>
      <vt:lpstr>Variations of the Hβ line in the case of quasar 3C390.3</vt:lpstr>
      <vt:lpstr>Slide 21</vt:lpstr>
      <vt:lpstr>Variations due to gravitational microlensing</vt:lpstr>
      <vt:lpstr>Slide 23</vt:lpstr>
      <vt:lpstr>Slide 24</vt:lpstr>
      <vt:lpstr>Conclusions</vt:lpstr>
      <vt:lpstr>Slide 26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Predrag Jovanovic</dc:creator>
  <cp:lastModifiedBy>Predrag Jovanovic</cp:lastModifiedBy>
  <cp:revision>242</cp:revision>
  <dcterms:created xsi:type="dcterms:W3CDTF">2011-06-02T10:49:37Z</dcterms:created>
  <dcterms:modified xsi:type="dcterms:W3CDTF">2012-09-14T20:09:48Z</dcterms:modified>
</cp:coreProperties>
</file>